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648" r:id="rId3"/>
    <p:sldMasterId id="2147483766" r:id="rId4"/>
    <p:sldMasterId id="2147483769" r:id="rId5"/>
    <p:sldMasterId id="2147483778" r:id="rId6"/>
    <p:sldMasterId id="2147483668" r:id="rId7"/>
  </p:sldMasterIdLst>
  <p:notesMasterIdLst>
    <p:notesMasterId r:id="rId24"/>
  </p:notesMasterIdLst>
  <p:handoutMasterIdLst>
    <p:handoutMasterId r:id="rId25"/>
  </p:handoutMasterIdLst>
  <p:sldIdLst>
    <p:sldId id="273" r:id="rId8"/>
    <p:sldId id="256" r:id="rId9"/>
    <p:sldId id="279" r:id="rId10"/>
    <p:sldId id="290" r:id="rId11"/>
    <p:sldId id="307" r:id="rId12"/>
    <p:sldId id="306" r:id="rId13"/>
    <p:sldId id="301" r:id="rId14"/>
    <p:sldId id="302" r:id="rId15"/>
    <p:sldId id="310" r:id="rId16"/>
    <p:sldId id="303" r:id="rId17"/>
    <p:sldId id="305" r:id="rId18"/>
    <p:sldId id="308" r:id="rId19"/>
    <p:sldId id="309" r:id="rId20"/>
    <p:sldId id="311" r:id="rId21"/>
    <p:sldId id="277" r:id="rId22"/>
    <p:sldId id="300"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19"/>
    <a:srgbClr val="19B8F1"/>
    <a:srgbClr val="999999"/>
    <a:srgbClr val="A6D97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94654" autoAdjust="0"/>
  </p:normalViewPr>
  <p:slideViewPr>
    <p:cSldViewPr snapToGrid="0" snapToObjects="1">
      <p:cViewPr varScale="1">
        <p:scale>
          <a:sx n="70" d="100"/>
          <a:sy n="70" d="100"/>
        </p:scale>
        <p:origin x="141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6/9/2017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dirty="0"/>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12A14-8488-4261-AF03-1D878A21839D}" type="datetimeFigureOut">
              <a:rPr lang="en-US" smtClean="0"/>
              <a:t>6/9/2017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3E46E-C205-41CC-BA3B-CAED75D865B7}" type="slidenum">
              <a:rPr lang="en-US" smtClean="0"/>
              <a:t>‹#›</a:t>
            </a:fld>
            <a:endParaRPr lang="en-US"/>
          </a:p>
        </p:txBody>
      </p:sp>
    </p:spTree>
    <p:extLst>
      <p:ext uri="{BB962C8B-B14F-4D97-AF65-F5344CB8AC3E}">
        <p14:creationId xmlns:p14="http://schemas.microsoft.com/office/powerpoint/2010/main" val="396910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greeting, topic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a:t>
            </a:fld>
            <a:endParaRPr lang="en-US"/>
          </a:p>
        </p:txBody>
      </p:sp>
    </p:spTree>
    <p:extLst>
      <p:ext uri="{BB962C8B-B14F-4D97-AF65-F5344CB8AC3E}">
        <p14:creationId xmlns:p14="http://schemas.microsoft.com/office/powerpoint/2010/main" val="141299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10</a:t>
            </a:fld>
            <a:endParaRPr lang="en-US"/>
          </a:p>
        </p:txBody>
      </p:sp>
    </p:spTree>
    <p:extLst>
      <p:ext uri="{BB962C8B-B14F-4D97-AF65-F5344CB8AC3E}">
        <p14:creationId xmlns:p14="http://schemas.microsoft.com/office/powerpoint/2010/main" val="286102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11</a:t>
            </a:fld>
            <a:endParaRPr lang="en-US"/>
          </a:p>
        </p:txBody>
      </p:sp>
    </p:spTree>
    <p:extLst>
      <p:ext uri="{BB962C8B-B14F-4D97-AF65-F5344CB8AC3E}">
        <p14:creationId xmlns:p14="http://schemas.microsoft.com/office/powerpoint/2010/main" val="106922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12</a:t>
            </a:fld>
            <a:endParaRPr lang="en-US"/>
          </a:p>
        </p:txBody>
      </p:sp>
    </p:spTree>
    <p:extLst>
      <p:ext uri="{BB962C8B-B14F-4D97-AF65-F5344CB8AC3E}">
        <p14:creationId xmlns:p14="http://schemas.microsoft.com/office/powerpoint/2010/main" val="132034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13</a:t>
            </a:fld>
            <a:endParaRPr lang="en-US"/>
          </a:p>
        </p:txBody>
      </p:sp>
    </p:spTree>
    <p:extLst>
      <p:ext uri="{BB962C8B-B14F-4D97-AF65-F5344CB8AC3E}">
        <p14:creationId xmlns:p14="http://schemas.microsoft.com/office/powerpoint/2010/main" val="218727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14</a:t>
            </a:fld>
            <a:endParaRPr lang="en-US"/>
          </a:p>
        </p:txBody>
      </p:sp>
    </p:spTree>
    <p:extLst>
      <p:ext uri="{BB962C8B-B14F-4D97-AF65-F5344CB8AC3E}">
        <p14:creationId xmlns:p14="http://schemas.microsoft.com/office/powerpoint/2010/main" val="422540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15</a:t>
            </a:fld>
            <a:endParaRPr lang="en-US"/>
          </a:p>
        </p:txBody>
      </p:sp>
    </p:spTree>
    <p:extLst>
      <p:ext uri="{BB962C8B-B14F-4D97-AF65-F5344CB8AC3E}">
        <p14:creationId xmlns:p14="http://schemas.microsoft.com/office/powerpoint/2010/main" val="365338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2</a:t>
            </a:fld>
            <a:endParaRPr lang="en-US"/>
          </a:p>
        </p:txBody>
      </p:sp>
    </p:spTree>
    <p:extLst>
      <p:ext uri="{BB962C8B-B14F-4D97-AF65-F5344CB8AC3E}">
        <p14:creationId xmlns:p14="http://schemas.microsoft.com/office/powerpoint/2010/main" val="322401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3</a:t>
            </a:fld>
            <a:endParaRPr lang="en-US"/>
          </a:p>
        </p:txBody>
      </p:sp>
    </p:spTree>
    <p:extLst>
      <p:ext uri="{BB962C8B-B14F-4D97-AF65-F5344CB8AC3E}">
        <p14:creationId xmlns:p14="http://schemas.microsoft.com/office/powerpoint/2010/main" val="74068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4</a:t>
            </a:fld>
            <a:endParaRPr lang="en-US"/>
          </a:p>
        </p:txBody>
      </p:sp>
    </p:spTree>
    <p:extLst>
      <p:ext uri="{BB962C8B-B14F-4D97-AF65-F5344CB8AC3E}">
        <p14:creationId xmlns:p14="http://schemas.microsoft.com/office/powerpoint/2010/main" val="3464828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5</a:t>
            </a:fld>
            <a:endParaRPr lang="en-US"/>
          </a:p>
        </p:txBody>
      </p:sp>
    </p:spTree>
    <p:extLst>
      <p:ext uri="{BB962C8B-B14F-4D97-AF65-F5344CB8AC3E}">
        <p14:creationId xmlns:p14="http://schemas.microsoft.com/office/powerpoint/2010/main" val="23277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6</a:t>
            </a:fld>
            <a:endParaRPr lang="en-US"/>
          </a:p>
        </p:txBody>
      </p:sp>
    </p:spTree>
    <p:extLst>
      <p:ext uri="{BB962C8B-B14F-4D97-AF65-F5344CB8AC3E}">
        <p14:creationId xmlns:p14="http://schemas.microsoft.com/office/powerpoint/2010/main" val="83163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7</a:t>
            </a:fld>
            <a:endParaRPr lang="en-US"/>
          </a:p>
        </p:txBody>
      </p:sp>
    </p:spTree>
    <p:extLst>
      <p:ext uri="{BB962C8B-B14F-4D97-AF65-F5344CB8AC3E}">
        <p14:creationId xmlns:p14="http://schemas.microsoft.com/office/powerpoint/2010/main" val="396825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8</a:t>
            </a:fld>
            <a:endParaRPr lang="en-US"/>
          </a:p>
        </p:txBody>
      </p:sp>
    </p:spTree>
    <p:extLst>
      <p:ext uri="{BB962C8B-B14F-4D97-AF65-F5344CB8AC3E}">
        <p14:creationId xmlns:p14="http://schemas.microsoft.com/office/powerpoint/2010/main" val="288174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9</a:t>
            </a:fld>
            <a:endParaRPr lang="en-US"/>
          </a:p>
        </p:txBody>
      </p:sp>
    </p:spTree>
    <p:extLst>
      <p:ext uri="{BB962C8B-B14F-4D97-AF65-F5344CB8AC3E}">
        <p14:creationId xmlns:p14="http://schemas.microsoft.com/office/powerpoint/2010/main" val="423277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5.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8195"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60" r:id="rId6"/>
    <p:sldLayoutId id="2147483763" r:id="rId7"/>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5425" indent="-225425"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6/9/2017</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hyperlink" Target="mailto:ssohoni@sapient.com"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hyperlink" Target="https://vox.publicis.sapient.com/projects/xt-summit-2017/blog/2017/06/09/behavioral-cloning-using-deep-learning" TargetMode="External"/><Relationship Id="rId4" Type="http://schemas.openxmlformats.org/officeDocument/2006/relationships/hyperlink" Target="mailto:kpalanisamy@sapient.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009" y="1992801"/>
            <a:ext cx="5861092" cy="1692094"/>
          </a:xfrm>
        </p:spPr>
        <p:txBody>
          <a:bodyPr/>
          <a:lstStyle/>
          <a:p>
            <a:r>
              <a:rPr lang="en-US" dirty="0" smtClean="0"/>
              <a:t>Behavioral Cloning using </a:t>
            </a:r>
            <a:br>
              <a:rPr lang="en-US" dirty="0" smtClean="0"/>
            </a:br>
            <a:r>
              <a:rPr lang="en-US" dirty="0" smtClean="0"/>
              <a:t>Deep Learning</a:t>
            </a:r>
            <a:endParaRPr lang="en-US" dirty="0"/>
          </a:p>
        </p:txBody>
      </p:sp>
      <p:pic>
        <p:nvPicPr>
          <p:cNvPr id="3" name="Picture 2"/>
          <p:cNvPicPr>
            <a:picLocks noChangeAspect="1"/>
          </p:cNvPicPr>
          <p:nvPr/>
        </p:nvPicPr>
        <p:blipFill>
          <a:blip r:embed="rId3"/>
          <a:stretch>
            <a:fillRect/>
          </a:stretch>
        </p:blipFill>
        <p:spPr>
          <a:xfrm>
            <a:off x="527009" y="5640519"/>
            <a:ext cx="1971492" cy="591448"/>
          </a:xfrm>
          <a:prstGeom prst="rect">
            <a:avLst/>
          </a:prstGeom>
        </p:spPr>
      </p:pic>
      <p:pic>
        <p:nvPicPr>
          <p:cNvPr id="4" name="Picture 3"/>
          <p:cNvPicPr>
            <a:picLocks noChangeAspect="1"/>
          </p:cNvPicPr>
          <p:nvPr/>
        </p:nvPicPr>
        <p:blipFill>
          <a:blip r:embed="rId3"/>
          <a:stretch>
            <a:fillRect/>
          </a:stretch>
        </p:blipFill>
        <p:spPr>
          <a:xfrm>
            <a:off x="7854896" y="5792919"/>
            <a:ext cx="1289104" cy="5914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512481"/>
            <a:ext cx="8165592" cy="423193"/>
          </a:xfrm>
        </p:spPr>
        <p:txBody>
          <a:bodyPr/>
          <a:lstStyle/>
          <a:p>
            <a:r>
              <a:rPr lang="en-US" sz="2400" dirty="0" smtClean="0"/>
              <a:t>HOW ABOUT LEARNING?</a:t>
            </a:r>
            <a:endParaRPr lang="en-US" sz="2400" dirty="0"/>
          </a:p>
        </p:txBody>
      </p:sp>
      <p:sp>
        <p:nvSpPr>
          <p:cNvPr id="6" name="Text Placeholder 3"/>
          <p:cNvSpPr>
            <a:spLocks noGrp="1"/>
          </p:cNvSpPr>
          <p:nvPr>
            <p:ph type="body" sz="quarter" idx="10"/>
          </p:nvPr>
        </p:nvSpPr>
        <p:spPr>
          <a:xfrm>
            <a:off x="487363" y="1255594"/>
            <a:ext cx="8169274" cy="5445457"/>
          </a:xfrm>
        </p:spPr>
        <p:txBody>
          <a:bodyPr/>
          <a:lstStyle/>
          <a:p>
            <a:endParaRPr lang="en-US" sz="1600" dirty="0" smtClean="0"/>
          </a:p>
          <a:p>
            <a:endParaRPr lang="en-US" sz="1600" dirty="0"/>
          </a:p>
          <a:p>
            <a:endParaRPr lang="en-US" sz="1600"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529" y="3397941"/>
            <a:ext cx="2743200" cy="2720340"/>
          </a:xfrm>
          <a:prstGeom prst="rect">
            <a:avLst/>
          </a:prstGeom>
        </p:spPr>
      </p:pic>
      <p:pic>
        <p:nvPicPr>
          <p:cNvPr id="5" name="Gradient Desc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363" y="1463587"/>
            <a:ext cx="5487166" cy="3086531"/>
          </a:xfrm>
          <a:prstGeom prst="rect">
            <a:avLst/>
          </a:prstGeom>
        </p:spPr>
      </p:pic>
    </p:spTree>
    <p:extLst>
      <p:ext uri="{BB962C8B-B14F-4D97-AF65-F5344CB8AC3E}">
        <p14:creationId xmlns:p14="http://schemas.microsoft.com/office/powerpoint/2010/main" val="826405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AUTONOMOUS DRIVING USING BEHAVIORAL CLONING</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433"/>
          <a:stretch/>
        </p:blipFill>
        <p:spPr>
          <a:xfrm>
            <a:off x="493776" y="1528550"/>
            <a:ext cx="3657600" cy="19044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307" y="1528550"/>
            <a:ext cx="3657600" cy="190447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907" y="3836234"/>
            <a:ext cx="3429000" cy="2554605"/>
          </a:xfrm>
          <a:prstGeom prst="rect">
            <a:avLst/>
          </a:prstGeom>
        </p:spPr>
      </p:pic>
      <p:sp>
        <p:nvSpPr>
          <p:cNvPr id="6" name="Text Placeholder 3"/>
          <p:cNvSpPr>
            <a:spLocks noGrp="1"/>
          </p:cNvSpPr>
          <p:nvPr>
            <p:ph type="body" sz="quarter" idx="10"/>
          </p:nvPr>
        </p:nvSpPr>
        <p:spPr>
          <a:xfrm>
            <a:off x="487363" y="3836233"/>
            <a:ext cx="4343944" cy="2554605"/>
          </a:xfrm>
        </p:spPr>
        <p:txBody>
          <a:bodyPr/>
          <a:lstStyle/>
          <a:p>
            <a:pPr marL="285750" indent="-285750">
              <a:buFont typeface="Arial" panose="020B0604020202020204" pitchFamily="34" charset="0"/>
              <a:buChar char="•"/>
            </a:pPr>
            <a:r>
              <a:rPr lang="en-US" sz="1800" dirty="0" smtClean="0"/>
              <a:t>Simulator – Built in Unity by team at </a:t>
            </a:r>
            <a:r>
              <a:rPr lang="en-US" sz="1800" dirty="0" err="1" smtClean="0"/>
              <a:t>Udacity</a:t>
            </a:r>
            <a:r>
              <a:rPr lang="en-US" sz="1800" dirty="0"/>
              <a:t> </a:t>
            </a:r>
            <a:r>
              <a:rPr lang="en-US" sz="1800" dirty="0" smtClean="0"/>
              <a:t>for Self driving car nanodegree program</a:t>
            </a:r>
          </a:p>
          <a:p>
            <a:pPr marL="285750" indent="-285750">
              <a:buFont typeface="Arial" panose="020B0604020202020204" pitchFamily="34" charset="0"/>
              <a:buChar char="•"/>
            </a:pPr>
            <a:r>
              <a:rPr lang="en-US" sz="1800" dirty="0" smtClean="0"/>
              <a:t>Network Architecture – ‘End to end learning for self-driving cars’ by team at NVIDIA</a:t>
            </a:r>
          </a:p>
          <a:p>
            <a:pPr marL="285750" indent="-285750">
              <a:buFont typeface="Arial" panose="020B0604020202020204" pitchFamily="34" charset="0"/>
              <a:buChar char="•"/>
            </a:pPr>
            <a:r>
              <a:rPr lang="en-US" sz="1800" dirty="0" smtClean="0"/>
              <a:t>Model built using ‘</a:t>
            </a:r>
            <a:r>
              <a:rPr lang="en-US" sz="1800" dirty="0" err="1" smtClean="0"/>
              <a:t>Keras</a:t>
            </a:r>
            <a:r>
              <a:rPr lang="en-US" sz="1800" dirty="0" smtClean="0"/>
              <a:t>’ framework in Python</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964890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TENSORFLOW and TENSORBOARD</a:t>
            </a:r>
            <a:endParaRPr lang="en-US" sz="2400" dirty="0"/>
          </a:p>
        </p:txBody>
      </p:sp>
      <p:sp>
        <p:nvSpPr>
          <p:cNvPr id="4" name="Text Placeholder 3"/>
          <p:cNvSpPr>
            <a:spLocks noGrp="1"/>
          </p:cNvSpPr>
          <p:nvPr>
            <p:ph type="body" sz="quarter" idx="10"/>
          </p:nvPr>
        </p:nvSpPr>
        <p:spPr>
          <a:xfrm>
            <a:off x="487363" y="1255594"/>
            <a:ext cx="8169274" cy="5445457"/>
          </a:xfrm>
        </p:spPr>
        <p:txBody>
          <a:bodyPr/>
          <a:lstStyle/>
          <a:p>
            <a:pPr marL="285750" indent="-285750">
              <a:buFont typeface="Arial" panose="020B0604020202020204" pitchFamily="34" charset="0"/>
              <a:buChar char="•"/>
            </a:pPr>
            <a:r>
              <a:rPr lang="en-US" sz="1600" dirty="0"/>
              <a:t>TensorFlow™ is an open source software library for numerical computation and machine learning.</a:t>
            </a:r>
          </a:p>
          <a:p>
            <a:pPr marL="285750" indent="-285750">
              <a:buFont typeface="Arial" panose="020B0604020202020204" pitchFamily="34" charset="0"/>
              <a:buChar char="•"/>
            </a:pPr>
            <a:r>
              <a:rPr lang="en-US" sz="1600" dirty="0" smtClean="0"/>
              <a:t>Used for Deep Learning in research </a:t>
            </a:r>
            <a:r>
              <a:rPr lang="en-US" sz="1600" dirty="0"/>
              <a:t>and production</a:t>
            </a:r>
          </a:p>
          <a:p>
            <a:pPr marL="285750" indent="-285750">
              <a:buFont typeface="Arial" panose="020B0604020202020204" pitchFamily="34" charset="0"/>
              <a:buChar char="•"/>
            </a:pPr>
            <a:r>
              <a:rPr lang="en-US" sz="1600" dirty="0"/>
              <a:t>Developed by Google Brain Team</a:t>
            </a:r>
          </a:p>
          <a:p>
            <a:pPr marL="285750" indent="-285750">
              <a:buFont typeface="Arial" panose="020B0604020202020204" pitchFamily="34" charset="0"/>
              <a:buChar char="•"/>
            </a:pPr>
            <a:r>
              <a:rPr lang="en-US" sz="1600" dirty="0"/>
              <a:t>Most popular machine learning </a:t>
            </a:r>
            <a:r>
              <a:rPr lang="en-US" sz="1600" dirty="0" smtClean="0"/>
              <a:t>library.</a:t>
            </a:r>
          </a:p>
          <a:p>
            <a:pPr marL="285750" indent="-285750">
              <a:buFont typeface="Arial" panose="020B0604020202020204" pitchFamily="34" charset="0"/>
              <a:buChar char="•"/>
            </a:pPr>
            <a:r>
              <a:rPr lang="en-US" sz="1600" dirty="0" smtClean="0"/>
              <a:t>Over </a:t>
            </a:r>
            <a:r>
              <a:rPr lang="en-US" sz="1600" dirty="0"/>
              <a:t>32,000 downloads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TensorBoard is a flash light for Deep learning black boxes</a:t>
            </a:r>
          </a:p>
          <a:p>
            <a:pPr marL="285750" indent="-285750">
              <a:buFont typeface="Arial" panose="020B0604020202020204" pitchFamily="34" charset="0"/>
              <a:buChar char="•"/>
            </a:pPr>
            <a:r>
              <a:rPr lang="en-US" sz="1600" dirty="0" smtClean="0"/>
              <a:t>Used to visualize network graphs, learning curves, activations and a lot more</a:t>
            </a:r>
          </a:p>
          <a:p>
            <a:pPr lvl="1"/>
            <a:endParaRPr lang="en-US" sz="1600" dirty="0"/>
          </a:p>
          <a:p>
            <a:pPr lvl="1"/>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5" name="Picture 4"/>
          <p:cNvPicPr>
            <a:picLocks noChangeAspect="1"/>
          </p:cNvPicPr>
          <p:nvPr/>
        </p:nvPicPr>
        <p:blipFill>
          <a:blip r:embed="rId3"/>
          <a:stretch>
            <a:fillRect/>
          </a:stretch>
        </p:blipFill>
        <p:spPr>
          <a:xfrm>
            <a:off x="1962150" y="4445545"/>
            <a:ext cx="4438650" cy="1985963"/>
          </a:xfrm>
          <a:prstGeom prst="rect">
            <a:avLst/>
          </a:prstGeom>
        </p:spPr>
      </p:pic>
    </p:spTree>
    <p:extLst>
      <p:ext uri="{BB962C8B-B14F-4D97-AF65-F5344CB8AC3E}">
        <p14:creationId xmlns:p14="http://schemas.microsoft.com/office/powerpoint/2010/main" val="3626170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TENSORBOARD IN ACTION</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94"/>
          <a:stretch/>
        </p:blipFill>
        <p:spPr>
          <a:xfrm>
            <a:off x="245660" y="1237437"/>
            <a:ext cx="4954568" cy="274801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6717"/>
          <a:stretch/>
        </p:blipFill>
        <p:spPr>
          <a:xfrm>
            <a:off x="4429135" y="2146705"/>
            <a:ext cx="4346143" cy="28779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78" y="4000535"/>
            <a:ext cx="3342812" cy="2357241"/>
          </a:xfrm>
          <a:prstGeom prst="rect">
            <a:avLst/>
          </a:prstGeom>
        </p:spPr>
      </p:pic>
    </p:spTree>
    <p:extLst>
      <p:ext uri="{BB962C8B-B14F-4D97-AF65-F5344CB8AC3E}">
        <p14:creationId xmlns:p14="http://schemas.microsoft.com/office/powerpoint/2010/main" val="3561442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TRANSFER LEARNING</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753" y="1414181"/>
            <a:ext cx="2466975" cy="18478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263" y="3990383"/>
            <a:ext cx="4269105" cy="1988820"/>
          </a:xfrm>
          <a:prstGeom prst="rect">
            <a:avLst/>
          </a:prstGeom>
        </p:spPr>
      </p:pic>
      <p:sp>
        <p:nvSpPr>
          <p:cNvPr id="8" name="Text Placeholder 3"/>
          <p:cNvSpPr>
            <a:spLocks noGrp="1"/>
          </p:cNvSpPr>
          <p:nvPr>
            <p:ph type="body" sz="quarter" idx="10"/>
          </p:nvPr>
        </p:nvSpPr>
        <p:spPr>
          <a:xfrm>
            <a:off x="490094" y="1412543"/>
            <a:ext cx="8169274" cy="4846589"/>
          </a:xfrm>
        </p:spPr>
        <p:txBody>
          <a:bodyPr/>
          <a:lstStyle/>
          <a:p>
            <a:endParaRPr lang="en-US" sz="1800" dirty="0" smtClean="0"/>
          </a:p>
          <a:p>
            <a:r>
              <a:rPr lang="en-US" sz="1800" dirty="0" smtClean="0"/>
              <a:t>Hey, wouldn’t it be cool if I could transfer all my knowledge</a:t>
            </a:r>
          </a:p>
          <a:p>
            <a:r>
              <a:rPr lang="en-US" sz="1800" dirty="0" smtClean="0"/>
              <a:t>and experience to you, and vice versa?</a:t>
            </a:r>
          </a:p>
          <a:p>
            <a:endParaRPr lang="en-US" sz="1800" dirty="0"/>
          </a:p>
          <a:p>
            <a:endParaRPr lang="en-US" sz="1800" dirty="0" smtClean="0"/>
          </a:p>
          <a:p>
            <a:endParaRPr lang="en-US" sz="1800" dirty="0"/>
          </a:p>
          <a:p>
            <a:endParaRPr lang="en-US" sz="1800" dirty="0" smtClean="0"/>
          </a:p>
          <a:p>
            <a:pPr marL="285750" indent="-285750">
              <a:buFont typeface="Arial" panose="020B0604020202020204" pitchFamily="34" charset="0"/>
              <a:buChar char="•"/>
            </a:pPr>
            <a:endParaRPr lang="en-US" sz="1800" dirty="0" smtClean="0"/>
          </a:p>
          <a:p>
            <a:endParaRPr lang="en-US" sz="1800" dirty="0" smtClean="0"/>
          </a:p>
          <a:p>
            <a:r>
              <a:rPr lang="en-US" sz="1800" dirty="0" err="1" smtClean="0"/>
              <a:t>Haha</a:t>
            </a:r>
            <a:r>
              <a:rPr lang="en-US" sz="1800" dirty="0" smtClean="0"/>
              <a:t> losers! We are already doing that!</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6685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618970"/>
            <a:ext cx="4000500" cy="553998"/>
          </a:xfrm>
        </p:spPr>
        <p:txBody>
          <a:bodyPr/>
          <a:lstStyle/>
          <a:p>
            <a:r>
              <a:rPr lang="en-US" sz="2400" dirty="0" smtClean="0"/>
              <a:t>QUESTIONS</a:t>
            </a:r>
            <a:r>
              <a:rPr lang="en-US" dirty="0" smtClean="0"/>
              <a:t>?</a:t>
            </a:r>
            <a:endParaRPr lang="en-US" dirty="0"/>
          </a:p>
        </p:txBody>
      </p:sp>
      <p:sp>
        <p:nvSpPr>
          <p:cNvPr id="4" name="Text Placeholder 3"/>
          <p:cNvSpPr txBox="1">
            <a:spLocks/>
          </p:cNvSpPr>
          <p:nvPr/>
        </p:nvSpPr>
        <p:spPr>
          <a:xfrm>
            <a:off x="493776" y="3247892"/>
            <a:ext cx="8169274" cy="2668275"/>
          </a:xfrm>
          <a:prstGeom prst="rect">
            <a:avLst/>
          </a:prstGeom>
        </p:spPr>
        <p:txBody>
          <a:bodyPr/>
          <a:lst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We are happy to help you!</a:t>
            </a:r>
          </a:p>
          <a:p>
            <a:pPr marL="0" indent="0">
              <a:buNone/>
            </a:pPr>
            <a:r>
              <a:rPr lang="en-US" sz="1800" dirty="0" smtClean="0"/>
              <a:t>Please mail us your queries to </a:t>
            </a:r>
            <a:r>
              <a:rPr lang="en-US" sz="1800" dirty="0" smtClean="0">
                <a:hlinkClick r:id="rId3"/>
              </a:rPr>
              <a:t>Saurabh Sohoni</a:t>
            </a:r>
            <a:r>
              <a:rPr lang="en-US" sz="1800" dirty="0" smtClean="0"/>
              <a:t> or </a:t>
            </a:r>
            <a:r>
              <a:rPr lang="en-US" sz="1800" dirty="0" smtClean="0">
                <a:hlinkClick r:id="rId4"/>
              </a:rPr>
              <a:t>Karthikeyan Palanisamy</a:t>
            </a:r>
            <a:r>
              <a:rPr lang="en-US" sz="1800" dirty="0" smtClean="0"/>
              <a:t> and we will get back to you at the earliest! </a:t>
            </a:r>
            <a:endParaRPr lang="en-US" sz="1800" dirty="0" smtClean="0"/>
          </a:p>
          <a:p>
            <a:pPr marL="0" indent="0">
              <a:buNone/>
            </a:pPr>
            <a:endParaRPr lang="en-US" sz="1800" dirty="0" smtClean="0"/>
          </a:p>
          <a:p>
            <a:pPr marL="0" indent="0">
              <a:buNone/>
            </a:pPr>
            <a:r>
              <a:rPr lang="en-US" sz="1800" dirty="0" smtClean="0"/>
              <a:t>Or flood in with questions and feedback on our </a:t>
            </a:r>
            <a:r>
              <a:rPr lang="en-US" sz="1800" dirty="0" err="1" smtClean="0"/>
              <a:t>vox</a:t>
            </a:r>
            <a:r>
              <a:rPr lang="en-US" sz="1800" dirty="0" smtClean="0"/>
              <a:t> post:</a:t>
            </a:r>
          </a:p>
          <a:p>
            <a:pPr marL="0" indent="0">
              <a:buNone/>
            </a:pPr>
            <a:r>
              <a:rPr lang="en-US" sz="1800" dirty="0">
                <a:hlinkClick r:id="rId5"/>
              </a:rPr>
              <a:t>https</a:t>
            </a:r>
            <a:r>
              <a:rPr lang="en-US" sz="1800">
                <a:hlinkClick r:id="rId5"/>
              </a:rPr>
              <a:t>://</a:t>
            </a:r>
            <a:r>
              <a:rPr lang="en-US" sz="1800" smtClean="0">
                <a:hlinkClick r:id="rId5"/>
              </a:rPr>
              <a:t>vox.publicis.sapient.com/projects/xt-summit-2017/blog/2017/06/09/behavioral-cloning-using-deep-learning</a:t>
            </a:r>
            <a:r>
              <a:rPr lang="en-US" sz="1800" smtClean="0"/>
              <a:t> </a:t>
            </a:r>
            <a:endParaRPr lang="en-US" sz="1800" dirty="0"/>
          </a:p>
        </p:txBody>
      </p:sp>
      <p:pic>
        <p:nvPicPr>
          <p:cNvPr id="5" name="Picture 4"/>
          <p:cNvPicPr>
            <a:picLocks noChangeAspect="1"/>
          </p:cNvPicPr>
          <p:nvPr/>
        </p:nvPicPr>
        <p:blipFill>
          <a:blip r:embed="rId6"/>
          <a:stretch>
            <a:fillRect/>
          </a:stretch>
        </p:blipFill>
        <p:spPr>
          <a:xfrm>
            <a:off x="368491" y="5936243"/>
            <a:ext cx="2683802" cy="620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895969"/>
            <a:ext cx="4000500" cy="553998"/>
          </a:xfrm>
        </p:spPr>
        <p:txBody>
          <a:bodyPr/>
          <a:lstStyle/>
          <a:p>
            <a:r>
              <a:rPr lang="en-US" sz="2400" dirty="0" smtClean="0"/>
              <a:t>THANK YOU</a:t>
            </a:r>
            <a:endParaRPr lang="en-US" sz="2400" dirty="0"/>
          </a:p>
        </p:txBody>
      </p:sp>
      <p:pic>
        <p:nvPicPr>
          <p:cNvPr id="4" name="Picture 3"/>
          <p:cNvPicPr>
            <a:picLocks noChangeAspect="1"/>
          </p:cNvPicPr>
          <p:nvPr/>
        </p:nvPicPr>
        <p:blipFill>
          <a:blip r:embed="rId2"/>
          <a:stretch>
            <a:fillRect/>
          </a:stretch>
        </p:blipFill>
        <p:spPr>
          <a:xfrm>
            <a:off x="382137" y="6231967"/>
            <a:ext cx="2760307" cy="591448"/>
          </a:xfrm>
          <a:prstGeom prst="rect">
            <a:avLst/>
          </a:prstGeom>
        </p:spPr>
      </p:pic>
    </p:spTree>
    <p:extLst>
      <p:ext uri="{BB962C8B-B14F-4D97-AF65-F5344CB8AC3E}">
        <p14:creationId xmlns:p14="http://schemas.microsoft.com/office/powerpoint/2010/main" val="548205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dirty="0"/>
          </a:p>
        </p:txBody>
      </p:sp>
      <p:sp>
        <p:nvSpPr>
          <p:cNvPr id="40962" name="Text Placeholder 11"/>
          <p:cNvSpPr>
            <a:spLocks noGrp="1"/>
          </p:cNvSpPr>
          <p:nvPr>
            <p:ph type="body" sz="quarter" idx="10"/>
          </p:nvPr>
        </p:nvSpPr>
        <p:spPr/>
        <p:txBody>
          <a:bodyPr/>
          <a:lstStyle/>
          <a:p>
            <a:pPr marL="0" indent="0">
              <a:buNone/>
            </a:pPr>
            <a:endParaRPr lang="en-US" sz="1600" dirty="0"/>
          </a:p>
          <a:p>
            <a:r>
              <a:rPr lang="en-US" sz="1600" dirty="0" smtClean="0"/>
              <a:t>Conventional Coding vs Machine Learning</a:t>
            </a:r>
          </a:p>
          <a:p>
            <a:r>
              <a:rPr lang="en-US" sz="1600" dirty="0" smtClean="0"/>
              <a:t>AI vs Machine </a:t>
            </a:r>
            <a:r>
              <a:rPr lang="en-US" sz="1600" dirty="0"/>
              <a:t>Learning vs Deep </a:t>
            </a:r>
            <a:r>
              <a:rPr lang="en-US" sz="1600" dirty="0" smtClean="0"/>
              <a:t>Learning</a:t>
            </a:r>
          </a:p>
          <a:p>
            <a:r>
              <a:rPr lang="en-US" sz="1600" dirty="0" smtClean="0"/>
              <a:t>Deep Learning Applications</a:t>
            </a:r>
            <a:endParaRPr lang="en-US" sz="1600" dirty="0"/>
          </a:p>
          <a:p>
            <a:r>
              <a:rPr lang="en-US" sz="1600" dirty="0"/>
              <a:t>Deep Learning Building Blocks - Neural Networks</a:t>
            </a:r>
          </a:p>
          <a:p>
            <a:r>
              <a:rPr lang="en-US" sz="1600" dirty="0" smtClean="0"/>
              <a:t>Human Brain and Neural Networks</a:t>
            </a:r>
            <a:endParaRPr lang="en-US" sz="1600" dirty="0"/>
          </a:p>
          <a:p>
            <a:r>
              <a:rPr lang="en-US" sz="1600" dirty="0" smtClean="0"/>
              <a:t>How Deep?</a:t>
            </a:r>
          </a:p>
          <a:p>
            <a:r>
              <a:rPr lang="en-US" sz="1600" dirty="0" smtClean="0"/>
              <a:t>How about Learning?</a:t>
            </a:r>
            <a:endParaRPr lang="en-US" sz="1600" dirty="0"/>
          </a:p>
          <a:p>
            <a:r>
              <a:rPr lang="en-US" sz="1600" dirty="0"/>
              <a:t>Autonomous Driving using Behavioral </a:t>
            </a:r>
            <a:r>
              <a:rPr lang="en-US" sz="1600" dirty="0" smtClean="0"/>
              <a:t>Cloning</a:t>
            </a:r>
          </a:p>
          <a:p>
            <a:r>
              <a:rPr lang="en-US" sz="1600" dirty="0" smtClean="0"/>
              <a:t>TensorFlow and TensorBoard</a:t>
            </a:r>
          </a:p>
          <a:p>
            <a:r>
              <a:rPr lang="en-US" sz="1600" dirty="0" smtClean="0"/>
              <a:t>TensorBoard in Action</a:t>
            </a:r>
          </a:p>
          <a:p>
            <a:r>
              <a:rPr lang="en-US" sz="1600" dirty="0" smtClean="0"/>
              <a:t>Transfer Learning</a:t>
            </a:r>
            <a:endParaRPr lang="en-US" sz="1600" dirty="0"/>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CONVENTIONAL</a:t>
            </a:r>
            <a:r>
              <a:rPr lang="en-US" sz="2800" dirty="0" smtClean="0"/>
              <a:t> </a:t>
            </a:r>
            <a:r>
              <a:rPr lang="en-US" sz="2400" dirty="0" smtClean="0"/>
              <a:t>CODING</a:t>
            </a:r>
            <a:r>
              <a:rPr lang="en-US" sz="2800" dirty="0" smtClean="0"/>
              <a:t> </a:t>
            </a:r>
            <a:r>
              <a:rPr lang="en-US" sz="2400" dirty="0"/>
              <a:t>vs MACHINE LEARNING</a:t>
            </a:r>
          </a:p>
        </p:txBody>
      </p:sp>
      <p:pic>
        <p:nvPicPr>
          <p:cNvPr id="5" name="Content Placeholder 4"/>
          <p:cNvPicPr>
            <a:picLocks noGrp="1" noChangeAspect="1"/>
          </p:cNvPicPr>
          <p:nvPr/>
        </p:nvPicPr>
        <p:blipFill>
          <a:blip r:embed="rId3"/>
          <a:stretch>
            <a:fillRect/>
          </a:stretch>
        </p:blipFill>
        <p:spPr>
          <a:xfrm>
            <a:off x="1067562" y="2158306"/>
            <a:ext cx="7018020" cy="3268980"/>
          </a:xfrm>
          <a:prstGeom prst="rect">
            <a:avLst/>
          </a:prstGeom>
        </p:spPr>
      </p:pic>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AI vs MACHINE LEARNING vs DEEP LEARNING</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 y="2291473"/>
            <a:ext cx="8724900" cy="3667125"/>
          </a:xfrm>
          <a:prstGeom prst="rect">
            <a:avLst/>
          </a:prstGeom>
        </p:spPr>
      </p:pic>
    </p:spTree>
    <p:extLst>
      <p:ext uri="{BB962C8B-B14F-4D97-AF65-F5344CB8AC3E}">
        <p14:creationId xmlns:p14="http://schemas.microsoft.com/office/powerpoint/2010/main" val="1546108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APPLICATIONS</a:t>
            </a:r>
            <a:endParaRPr lang="en-US" sz="2400" dirty="0"/>
          </a:p>
        </p:txBody>
      </p:sp>
      <p:pic>
        <p:nvPicPr>
          <p:cNvPr id="6" name="Picture 5"/>
          <p:cNvPicPr>
            <a:picLocks noChangeAspect="1"/>
          </p:cNvPicPr>
          <p:nvPr/>
        </p:nvPicPr>
        <p:blipFill>
          <a:blip r:embed="rId3"/>
          <a:stretch>
            <a:fillRect/>
          </a:stretch>
        </p:blipFill>
        <p:spPr>
          <a:xfrm>
            <a:off x="3355467" y="4229478"/>
            <a:ext cx="2366010" cy="1657350"/>
          </a:xfrm>
          <a:prstGeom prst="rect">
            <a:avLst/>
          </a:prstGeom>
        </p:spPr>
      </p:pic>
      <p:pic>
        <p:nvPicPr>
          <p:cNvPr id="7" name="Picture 6"/>
          <p:cNvPicPr>
            <a:picLocks noChangeAspect="1"/>
          </p:cNvPicPr>
          <p:nvPr/>
        </p:nvPicPr>
        <p:blipFill>
          <a:blip r:embed="rId4"/>
          <a:stretch>
            <a:fillRect/>
          </a:stretch>
        </p:blipFill>
        <p:spPr>
          <a:xfrm>
            <a:off x="6396228" y="2026425"/>
            <a:ext cx="2320290" cy="1786890"/>
          </a:xfrm>
          <a:prstGeom prst="rect">
            <a:avLst/>
          </a:prstGeom>
        </p:spPr>
      </p:pic>
      <p:pic>
        <p:nvPicPr>
          <p:cNvPr id="8" name="Picture 7"/>
          <p:cNvPicPr>
            <a:picLocks noChangeAspect="1"/>
          </p:cNvPicPr>
          <p:nvPr/>
        </p:nvPicPr>
        <p:blipFill>
          <a:blip r:embed="rId5"/>
          <a:stretch>
            <a:fillRect/>
          </a:stretch>
        </p:blipFill>
        <p:spPr>
          <a:xfrm>
            <a:off x="669036" y="2058810"/>
            <a:ext cx="2015490" cy="1729740"/>
          </a:xfrm>
          <a:prstGeom prst="rect">
            <a:avLst/>
          </a:prstGeom>
        </p:spPr>
      </p:pic>
      <p:pic>
        <p:nvPicPr>
          <p:cNvPr id="9" name="Picture 8"/>
          <p:cNvPicPr>
            <a:picLocks noChangeAspect="1"/>
          </p:cNvPicPr>
          <p:nvPr/>
        </p:nvPicPr>
        <p:blipFill>
          <a:blip r:embed="rId6"/>
          <a:stretch>
            <a:fillRect/>
          </a:stretch>
        </p:blipFill>
        <p:spPr>
          <a:xfrm>
            <a:off x="3355467" y="2051190"/>
            <a:ext cx="2442210" cy="1737360"/>
          </a:xfrm>
          <a:prstGeom prst="rect">
            <a:avLst/>
          </a:prstGeom>
        </p:spPr>
      </p:pic>
      <p:pic>
        <p:nvPicPr>
          <p:cNvPr id="10" name="Picture 9"/>
          <p:cNvPicPr>
            <a:picLocks noChangeAspect="1"/>
          </p:cNvPicPr>
          <p:nvPr/>
        </p:nvPicPr>
        <p:blipFill>
          <a:blip r:embed="rId7"/>
          <a:stretch>
            <a:fillRect/>
          </a:stretch>
        </p:blipFill>
        <p:spPr>
          <a:xfrm>
            <a:off x="669036" y="4130418"/>
            <a:ext cx="2205990" cy="1756410"/>
          </a:xfrm>
          <a:prstGeom prst="rect">
            <a:avLst/>
          </a:prstGeom>
        </p:spPr>
      </p:pic>
      <p:pic>
        <p:nvPicPr>
          <p:cNvPr id="11" name="Picture 10"/>
          <p:cNvPicPr>
            <a:picLocks noChangeAspect="1"/>
          </p:cNvPicPr>
          <p:nvPr/>
        </p:nvPicPr>
        <p:blipFill>
          <a:blip r:embed="rId8"/>
          <a:stretch>
            <a:fillRect/>
          </a:stretch>
        </p:blipFill>
        <p:spPr>
          <a:xfrm>
            <a:off x="6396228" y="4219397"/>
            <a:ext cx="2179320" cy="1691640"/>
          </a:xfrm>
          <a:prstGeom prst="rect">
            <a:avLst/>
          </a:prstGeom>
        </p:spPr>
      </p:pic>
    </p:spTree>
    <p:extLst>
      <p:ext uri="{BB962C8B-B14F-4D97-AF65-F5344CB8AC3E}">
        <p14:creationId xmlns:p14="http://schemas.microsoft.com/office/powerpoint/2010/main" val="26808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GOOGLE PRODUCTS USING DEEP LEARNING</a:t>
            </a:r>
            <a:endParaRPr lang="en-US" sz="2400" dirty="0"/>
          </a:p>
        </p:txBody>
      </p:sp>
      <p:pic>
        <p:nvPicPr>
          <p:cNvPr id="6" name="Content Placeholder 3"/>
          <p:cNvPicPr>
            <a:picLocks noGrp="1" noChangeAspect="1"/>
          </p:cNvPicPr>
          <p:nvPr/>
        </p:nvPicPr>
        <p:blipFill>
          <a:blip r:embed="rId3"/>
          <a:stretch>
            <a:fillRect/>
          </a:stretch>
        </p:blipFill>
        <p:spPr>
          <a:xfrm>
            <a:off x="826569" y="2048396"/>
            <a:ext cx="7490862" cy="3416300"/>
          </a:xfrm>
          <a:prstGeom prst="rect">
            <a:avLst/>
          </a:prstGeom>
        </p:spPr>
      </p:pic>
    </p:spTree>
    <p:extLst>
      <p:ext uri="{BB962C8B-B14F-4D97-AF65-F5344CB8AC3E}">
        <p14:creationId xmlns:p14="http://schemas.microsoft.com/office/powerpoint/2010/main" val="239635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BUILDING BLOCKS – NEURAL NETWORKS</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2489814"/>
            <a:ext cx="4286250" cy="2648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448" y="2927830"/>
            <a:ext cx="3058019" cy="1772870"/>
          </a:xfrm>
          <a:prstGeom prst="rect">
            <a:avLst/>
          </a:prstGeom>
        </p:spPr>
      </p:pic>
      <p:sp>
        <p:nvSpPr>
          <p:cNvPr id="9" name="Subtitle 2"/>
          <p:cNvSpPr txBox="1">
            <a:spLocks/>
          </p:cNvSpPr>
          <p:nvPr/>
        </p:nvSpPr>
        <p:spPr>
          <a:xfrm>
            <a:off x="537176" y="1884725"/>
            <a:ext cx="4286250" cy="327426"/>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VISUAL REPRESENTATION</a:t>
            </a:r>
            <a:endParaRPr lang="en-US" sz="1000" b="1" kern="0" cap="all" spc="250" dirty="0">
              <a:solidFill>
                <a:schemeClr val="bg2"/>
              </a:solidFill>
              <a:latin typeface="+mj-lt"/>
            </a:endParaRPr>
          </a:p>
        </p:txBody>
      </p:sp>
      <p:sp>
        <p:nvSpPr>
          <p:cNvPr id="10" name="Subtitle 2"/>
          <p:cNvSpPr txBox="1">
            <a:spLocks/>
          </p:cNvSpPr>
          <p:nvPr/>
        </p:nvSpPr>
        <p:spPr>
          <a:xfrm>
            <a:off x="4532505" y="1886059"/>
            <a:ext cx="3902962" cy="338739"/>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MATHEMATICAL REPRESENTATION</a:t>
            </a:r>
            <a:endParaRPr lang="en-US" sz="1000" b="1" kern="0" cap="all" spc="250" dirty="0">
              <a:solidFill>
                <a:schemeClr val="bg2"/>
              </a:solidFill>
              <a:latin typeface="+mj-lt"/>
            </a:endParaRPr>
          </a:p>
        </p:txBody>
      </p:sp>
    </p:spTree>
    <p:extLst>
      <p:ext uri="{BB962C8B-B14F-4D97-AF65-F5344CB8AC3E}">
        <p14:creationId xmlns:p14="http://schemas.microsoft.com/office/powerpoint/2010/main" val="33238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HUMAN BRAIN AND NEURAL NETWORKS</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1280253"/>
            <a:ext cx="3048000" cy="2057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72" y="3779168"/>
            <a:ext cx="7620000" cy="2428875"/>
          </a:xfrm>
          <a:prstGeom prst="rect">
            <a:avLst/>
          </a:prstGeom>
        </p:spPr>
      </p:pic>
      <p:pic>
        <p:nvPicPr>
          <p:cNvPr id="9" name="Picture 8"/>
          <p:cNvPicPr>
            <a:picLocks noChangeAspect="1"/>
          </p:cNvPicPr>
          <p:nvPr/>
        </p:nvPicPr>
        <p:blipFill>
          <a:blip r:embed="rId5"/>
          <a:stretch>
            <a:fillRect/>
          </a:stretch>
        </p:blipFill>
        <p:spPr>
          <a:xfrm>
            <a:off x="3901747" y="1720105"/>
            <a:ext cx="4757621" cy="1177695"/>
          </a:xfrm>
          <a:prstGeom prst="rect">
            <a:avLst/>
          </a:prstGeom>
        </p:spPr>
      </p:pic>
    </p:spTree>
    <p:extLst>
      <p:ext uri="{BB962C8B-B14F-4D97-AF65-F5344CB8AC3E}">
        <p14:creationId xmlns:p14="http://schemas.microsoft.com/office/powerpoint/2010/main" val="28887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HOW DEEP?</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4114800"/>
            <a:ext cx="3022755" cy="23908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203" y="4267255"/>
            <a:ext cx="2438400" cy="1828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796" y="4114800"/>
            <a:ext cx="1971142" cy="2133710"/>
          </a:xfrm>
          <a:prstGeom prst="rect">
            <a:avLst/>
          </a:prstGeom>
        </p:spPr>
      </p:pic>
      <p:pic>
        <p:nvPicPr>
          <p:cNvPr id="8" name="Picture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76" y="1645635"/>
            <a:ext cx="8162861" cy="1990725"/>
          </a:xfrm>
          <a:prstGeom prst="rect">
            <a:avLst/>
          </a:prstGeom>
        </p:spPr>
      </p:pic>
      <p:cxnSp>
        <p:nvCxnSpPr>
          <p:cNvPr id="9" name="Straight Arrow Connector 8"/>
          <p:cNvCxnSpPr/>
          <p:nvPr/>
        </p:nvCxnSpPr>
        <p:spPr>
          <a:xfrm flipH="1">
            <a:off x="2163651" y="3515932"/>
            <a:ext cx="746974" cy="47651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2304" y="3636360"/>
            <a:ext cx="0" cy="35609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02321" y="3636360"/>
            <a:ext cx="425003" cy="4784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617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1661</TotalTime>
  <Words>341</Words>
  <Application>Microsoft Office PowerPoint</Application>
  <PresentationFormat>On-screen Show (4:3)</PresentationFormat>
  <Paragraphs>90</Paragraphs>
  <Slides>16</Slides>
  <Notes>15</Notes>
  <HiddenSlides>0</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ＭＳ Ｐゴシック</vt:lpstr>
      <vt:lpstr>Arial</vt:lpstr>
      <vt:lpstr>Calibri</vt:lpstr>
      <vt:lpstr>Gotham Book</vt:lpstr>
      <vt:lpstr>Sapient Centro Slab</vt:lpstr>
      <vt:lpstr>SapientCentroSlab-BlackItalic</vt:lpstr>
      <vt:lpstr>SapientCentroSlab-Light</vt:lpstr>
      <vt:lpstr>SapientCentroSlab-Medium</vt:lpstr>
      <vt:lpstr>SapientSansBold</vt:lpstr>
      <vt:lpstr>SapientSansMedium</vt:lpstr>
      <vt:lpstr>SapientSansRegular</vt:lpstr>
      <vt:lpstr>Wingdings</vt:lpstr>
      <vt:lpstr>Cover</vt:lpstr>
      <vt:lpstr>Divider</vt:lpstr>
      <vt:lpstr>Content</vt:lpstr>
      <vt:lpstr>Content — Body text &amp; bullet</vt:lpstr>
      <vt:lpstr>Content Heavy — SapientSans</vt:lpstr>
      <vt:lpstr>Content Heavy — Sapient Centro Slab</vt:lpstr>
      <vt:lpstr>Back Cover</vt:lpstr>
      <vt:lpstr>Behavioral Cloning using  Deep Learning</vt:lpstr>
      <vt:lpstr>AGENDA</vt:lpstr>
      <vt:lpstr>CONVENTIONAL CODING vs MACHINE LEARNING</vt:lpstr>
      <vt:lpstr>AI vs MACHINE LEARNING vs DEEP LEARNING</vt:lpstr>
      <vt:lpstr>DEEP LEARNING APPLICATIONS</vt:lpstr>
      <vt:lpstr>GOOGLE PRODUCTS USING DEEP LEARNING</vt:lpstr>
      <vt:lpstr>DEEP LEARNING BUILDING BLOCKS – NEURAL NETWORKS</vt:lpstr>
      <vt:lpstr>HUMAN BRAIN AND NEURAL NETWORKS</vt:lpstr>
      <vt:lpstr>HOW DEEP?</vt:lpstr>
      <vt:lpstr>HOW ABOUT LEARNING?</vt:lpstr>
      <vt:lpstr>AUTONOMOUS DRIVING USING BEHAVIORAL CLONING</vt:lpstr>
      <vt:lpstr>TENSORFLOW and TENSORBOARD</vt:lpstr>
      <vt:lpstr>TENSORBOARD IN ACTION</vt:lpstr>
      <vt:lpstr>TRANSFER LEARNING</vt:lpstr>
      <vt:lpstr>QUESTIONS?</vt:lpstr>
      <vt:lpstr>THANK YOU</vt:lpstr>
    </vt:vector>
  </TitlesOfParts>
  <Company>Sapient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Saurabh Nutan Sohoni</cp:lastModifiedBy>
  <cp:revision>164</cp:revision>
  <dcterms:created xsi:type="dcterms:W3CDTF">2013-05-02T18:01:03Z</dcterms:created>
  <dcterms:modified xsi:type="dcterms:W3CDTF">2017-06-09T07:30:38Z</dcterms:modified>
</cp:coreProperties>
</file>